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5" r:id="rId5"/>
    <p:sldId id="266" r:id="rId6"/>
    <p:sldId id="267" r:id="rId7"/>
    <p:sldId id="268" r:id="rId8"/>
    <p:sldId id="269" r:id="rId9"/>
    <p:sldId id="270" r:id="rId10"/>
    <p:sldId id="271" r:id="rId11"/>
    <p:sldId id="261" r:id="rId12"/>
    <p:sldId id="262" r:id="rId13"/>
    <p:sldId id="263" r:id="rId14"/>
    <p:sldId id="264" r:id="rId15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556812F-47C9-492C-8579-09DD4B089922}" type="datetimeFigureOut">
              <a:rPr lang="cs-CZ" smtClean="0"/>
              <a:t>29.7.2013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1AD94D9-82CD-49C3-A2CE-B72073B91F12}" type="slidenum">
              <a:rPr lang="cs-CZ" smtClean="0"/>
              <a:t>‹#›</a:t>
            </a:fld>
            <a:endParaRPr lang="cs-CZ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6812F-47C9-492C-8579-09DD4B089922}" type="datetimeFigureOut">
              <a:rPr lang="cs-CZ" smtClean="0"/>
              <a:t>29.7.2013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D94D9-82CD-49C3-A2CE-B72073B91F12}" type="slidenum">
              <a:rPr lang="cs-CZ" smtClean="0"/>
              <a:t>‹#›</a:t>
            </a:fld>
            <a:endParaRPr lang="cs-CZ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6812F-47C9-492C-8579-09DD4B089922}" type="datetimeFigureOut">
              <a:rPr lang="cs-CZ" smtClean="0"/>
              <a:t>29.7.2013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D94D9-82CD-49C3-A2CE-B72073B91F12}" type="slidenum">
              <a:rPr lang="cs-CZ" smtClean="0"/>
              <a:t>‹#›</a:t>
            </a:fld>
            <a:endParaRPr lang="cs-CZ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6812F-47C9-492C-8579-09DD4B089922}" type="datetimeFigureOut">
              <a:rPr lang="cs-CZ" smtClean="0"/>
              <a:t>29.7.2013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D94D9-82CD-49C3-A2CE-B72073B91F12}" type="slidenum">
              <a:rPr lang="cs-CZ" smtClean="0"/>
              <a:t>‹#›</a:t>
            </a:fld>
            <a:endParaRPr lang="cs-CZ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6812F-47C9-492C-8579-09DD4B089922}" type="datetimeFigureOut">
              <a:rPr lang="cs-CZ" smtClean="0"/>
              <a:t>29.7.2013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D94D9-82CD-49C3-A2CE-B72073B91F12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6812F-47C9-492C-8579-09DD4B089922}" type="datetimeFigureOut">
              <a:rPr lang="cs-CZ" smtClean="0"/>
              <a:t>29.7.2013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D94D9-82CD-49C3-A2CE-B72073B91F12}" type="slidenum">
              <a:rPr lang="cs-CZ" smtClean="0"/>
              <a:t>‹#›</a:t>
            </a:fld>
            <a:endParaRPr lang="cs-CZ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6812F-47C9-492C-8579-09DD4B089922}" type="datetimeFigureOut">
              <a:rPr lang="cs-CZ" smtClean="0"/>
              <a:t>29.7.2013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D94D9-82CD-49C3-A2CE-B72073B91F12}" type="slidenum">
              <a:rPr lang="cs-CZ" smtClean="0"/>
              <a:t>‹#›</a:t>
            </a:fld>
            <a:endParaRPr lang="cs-CZ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6812F-47C9-492C-8579-09DD4B089922}" type="datetimeFigureOut">
              <a:rPr lang="cs-CZ" smtClean="0"/>
              <a:t>29.7.2013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D94D9-82CD-49C3-A2CE-B72073B91F12}" type="slidenum">
              <a:rPr lang="cs-CZ" smtClean="0"/>
              <a:t>‹#›</a:t>
            </a:fld>
            <a:endParaRPr lang="cs-CZ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6812F-47C9-492C-8579-09DD4B089922}" type="datetimeFigureOut">
              <a:rPr lang="cs-CZ" smtClean="0"/>
              <a:t>29.7.2013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D94D9-82CD-49C3-A2CE-B72073B91F12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6812F-47C9-492C-8579-09DD4B089922}" type="datetimeFigureOut">
              <a:rPr lang="cs-CZ" smtClean="0"/>
              <a:t>29.7.2013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D94D9-82CD-49C3-A2CE-B72073B91F12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6812F-47C9-492C-8579-09DD4B089922}" type="datetimeFigureOut">
              <a:rPr lang="cs-CZ" smtClean="0"/>
              <a:t>29.7.2013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D94D9-82CD-49C3-A2CE-B72073B91F12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D556812F-47C9-492C-8579-09DD4B089922}" type="datetimeFigureOut">
              <a:rPr lang="cs-CZ" smtClean="0"/>
              <a:t>29.7.2013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51AD94D9-82CD-49C3-A2CE-B72073B91F12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office.microsoft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VS%20po%20L.docx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Obrázek 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049" y="5194635"/>
            <a:ext cx="5408613" cy="1046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3331" name="Group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6795964"/>
              </p:ext>
            </p:extLst>
          </p:nvPr>
        </p:nvGraphicFramePr>
        <p:xfrm>
          <a:off x="827088" y="692150"/>
          <a:ext cx="7488237" cy="4105278"/>
        </p:xfrm>
        <a:graphic>
          <a:graphicData uri="http://schemas.openxmlformats.org/drawingml/2006/table">
            <a:tbl>
              <a:tblPr/>
              <a:tblGrid>
                <a:gridCol w="7488237"/>
              </a:tblGrid>
              <a:tr h="684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Franklin Gothic Book" pitchFamily="34" charset="0"/>
                        </a:rPr>
                        <a:t>Škola:           ZŠ </a:t>
                      </a:r>
                      <a:r>
                        <a:rPr kumimoji="0" lang="cs-CZ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Franklin Gothic Book" pitchFamily="34" charset="0"/>
                        </a:rPr>
                        <a:t>Hýskov</a:t>
                      </a:r>
                      <a:r>
                        <a:rPr kumimoji="0" lang="cs-CZ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Franklin Gothic Book" pitchFamily="34" charset="0"/>
                        </a:rPr>
                        <a:t>, Školní 112, </a:t>
                      </a:r>
                      <a:r>
                        <a:rPr kumimoji="0" lang="cs-CZ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Franklin Gothic Book" pitchFamily="34" charset="0"/>
                        </a:rPr>
                        <a:t>Hýskov</a:t>
                      </a:r>
                      <a:endParaRPr kumimoji="0" lang="cs-CZ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Franklin Gothic Book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684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anklin Gothic Book" pitchFamily="34" charset="0"/>
                        </a:rPr>
                        <a:t>Autor:            Mgr. Jarmila Kolářová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684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anklin Gothic Book" pitchFamily="34" charset="0"/>
                        </a:rPr>
                        <a:t>Název:           </a:t>
                      </a:r>
                      <a:r>
                        <a:rPr kumimoji="0" lang="cs-CZ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anklin Gothic Book" pitchFamily="34" charset="0"/>
                        </a:rPr>
                        <a:t>VY_32_INOVACE_2C_06_VS po L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684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anklin Gothic Book" pitchFamily="34" charset="0"/>
                        </a:rPr>
                        <a:t>Téma:            </a:t>
                      </a:r>
                      <a:r>
                        <a:rPr kumimoji="0" lang="cs-CZ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Český jazyk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684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anklin Gothic Book" pitchFamily="34" charset="0"/>
                        </a:rPr>
                        <a:t>Datum tvorby:          19.10.2011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684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anklin Gothic Book" pitchFamily="34" charset="0"/>
                        </a:rPr>
                        <a:t>Číslo projektu:          CZ.1.07/1.4.00/21.2485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49649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cs-CZ" b="1" dirty="0"/>
              <a:t> </a:t>
            </a:r>
            <a:r>
              <a:rPr lang="cs-CZ" b="1" dirty="0" smtClean="0"/>
              <a:t>plyšový</a:t>
            </a:r>
          </a:p>
          <a:p>
            <a:r>
              <a:rPr lang="cs-CZ" b="1" dirty="0" smtClean="0"/>
              <a:t> </a:t>
            </a:r>
            <a:r>
              <a:rPr lang="cs-CZ" b="1" dirty="0"/>
              <a:t>plyšák</a:t>
            </a:r>
            <a:endParaRPr lang="cs-CZ" dirty="0"/>
          </a:p>
          <a:p>
            <a:endParaRPr lang="cs-CZ" dirty="0"/>
          </a:p>
        </p:txBody>
      </p:sp>
      <p:sp>
        <p:nvSpPr>
          <p:cNvPr id="5" name="Zástupný symbol pro text 2"/>
          <p:cNvSpPr txBox="1">
            <a:spLocks/>
          </p:cNvSpPr>
          <p:nvPr/>
        </p:nvSpPr>
        <p:spPr>
          <a:xfrm>
            <a:off x="405029" y="492939"/>
            <a:ext cx="4040188" cy="980728"/>
          </a:xfrm>
          <a:prstGeom prst="rect">
            <a:avLst/>
          </a:prstGeom>
        </p:spPr>
        <p:txBody>
          <a:bodyPr anchor="ctr" anchorCtr="0">
            <a:normAutofit lnSpcReduction="10000"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sz="6000" dirty="0" smtClean="0"/>
              <a:t>PLYŠ</a:t>
            </a:r>
            <a:endParaRPr lang="cs-CZ" sz="6000" dirty="0"/>
          </a:p>
        </p:txBody>
      </p:sp>
      <p:sp>
        <p:nvSpPr>
          <p:cNvPr id="6" name="Zástupný symbol pro text 4"/>
          <p:cNvSpPr txBox="1">
            <a:spLocks/>
          </p:cNvSpPr>
          <p:nvPr/>
        </p:nvSpPr>
        <p:spPr>
          <a:xfrm>
            <a:off x="4650175" y="1844824"/>
            <a:ext cx="4032448" cy="6035855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sz="6000" dirty="0"/>
              <a:t>slynout</a:t>
            </a:r>
          </a:p>
          <a:p>
            <a:pPr marL="0" indent="0" algn="ctr">
              <a:buNone/>
            </a:pPr>
            <a:r>
              <a:rPr lang="cs-CZ" sz="6000" dirty="0"/>
              <a:t>plytký</a:t>
            </a:r>
          </a:p>
          <a:p>
            <a:pPr marL="0" indent="0" algn="ctr">
              <a:buNone/>
            </a:pPr>
            <a:r>
              <a:rPr lang="cs-CZ" sz="6000" dirty="0"/>
              <a:t>vlys</a:t>
            </a:r>
          </a:p>
          <a:p>
            <a:pPr marL="0" indent="0" algn="ctr">
              <a:buNone/>
            </a:pPr>
            <a:r>
              <a:rPr lang="cs-CZ" sz="6000" dirty="0" smtClean="0"/>
              <a:t>Volyně</a:t>
            </a:r>
          </a:p>
          <a:p>
            <a:pPr marL="0" indent="0" algn="ctr">
              <a:buNone/>
            </a:pPr>
            <a:endParaRPr lang="cs-CZ" sz="6000" dirty="0"/>
          </a:p>
        </p:txBody>
      </p:sp>
    </p:spTree>
    <p:extLst>
      <p:ext uri="{BB962C8B-B14F-4D97-AF65-F5344CB8AC3E}">
        <p14:creationId xmlns:p14="http://schemas.microsoft.com/office/powerpoint/2010/main" val="1318111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 txBox="1">
            <a:spLocks/>
          </p:cNvSpPr>
          <p:nvPr/>
        </p:nvSpPr>
        <p:spPr>
          <a:xfrm>
            <a:off x="611560" y="188640"/>
            <a:ext cx="8229600" cy="562757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i="1" dirty="0" smtClean="0"/>
              <a:t> </a:t>
            </a:r>
            <a:r>
              <a:rPr lang="cs-CZ" i="1" dirty="0"/>
              <a:t>Najdi v </a:t>
            </a:r>
            <a:r>
              <a:rPr lang="cs-CZ" i="1" dirty="0" err="1"/>
              <a:t>osmisměrce</a:t>
            </a:r>
            <a:r>
              <a:rPr lang="cs-CZ" i="1" dirty="0"/>
              <a:t> 13 </a:t>
            </a:r>
            <a:r>
              <a:rPr lang="cs-CZ" i="1" dirty="0" smtClean="0"/>
              <a:t>slov:</a:t>
            </a:r>
            <a:endParaRPr lang="cs-CZ" dirty="0"/>
          </a:p>
        </p:txBody>
      </p:sp>
      <p:pic>
        <p:nvPicPr>
          <p:cNvPr id="4" name="obrázek 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908720"/>
            <a:ext cx="5122912" cy="566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25364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2"/>
          <p:cNvSpPr/>
          <p:nvPr/>
        </p:nvSpPr>
        <p:spPr>
          <a:xfrm>
            <a:off x="251520" y="1124744"/>
            <a:ext cx="871296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4000" dirty="0"/>
              <a:t>S __ __ Š __ __,    __ __ __ N, </a:t>
            </a:r>
            <a:endParaRPr lang="cs-CZ" sz="4000" dirty="0" smtClean="0"/>
          </a:p>
          <a:p>
            <a:r>
              <a:rPr lang="cs-CZ" sz="4000" dirty="0" smtClean="0"/>
              <a:t>__ </a:t>
            </a:r>
            <a:r>
              <a:rPr lang="cs-CZ" sz="4000" dirty="0"/>
              <a:t>__ __  S __ __ T    __ __, </a:t>
            </a:r>
            <a:endParaRPr lang="cs-CZ" sz="4000" dirty="0" smtClean="0"/>
          </a:p>
          <a:p>
            <a:r>
              <a:rPr lang="cs-CZ" sz="4000" dirty="0" smtClean="0"/>
              <a:t>__ </a:t>
            </a:r>
            <a:r>
              <a:rPr lang="cs-CZ" sz="4000" dirty="0"/>
              <a:t>O __ Y __ __ __, </a:t>
            </a:r>
            <a:r>
              <a:rPr lang="cs-CZ" sz="4000" dirty="0" smtClean="0"/>
              <a:t>__ </a:t>
            </a:r>
            <a:r>
              <a:rPr lang="cs-CZ" sz="4000" dirty="0"/>
              <a:t>L __ N __ __ </a:t>
            </a:r>
            <a:r>
              <a:rPr lang="cs-CZ" sz="4000" dirty="0" smtClean="0"/>
              <a:t>__,  </a:t>
            </a:r>
          </a:p>
          <a:p>
            <a:r>
              <a:rPr lang="cs-CZ" sz="4000" dirty="0" smtClean="0"/>
              <a:t>__ </a:t>
            </a:r>
            <a:r>
              <a:rPr lang="cs-CZ" sz="4000" dirty="0"/>
              <a:t>__ Ý __ V __ __,     </a:t>
            </a:r>
            <a:endParaRPr lang="cs-CZ" sz="4000" dirty="0" smtClean="0"/>
          </a:p>
          <a:p>
            <a:r>
              <a:rPr lang="cs-CZ" sz="4000" dirty="0" smtClean="0"/>
              <a:t>V </a:t>
            </a:r>
            <a:r>
              <a:rPr lang="cs-CZ" sz="4000" dirty="0"/>
              <a:t>__ L __ __ __ __,     L __ S __,   </a:t>
            </a:r>
          </a:p>
          <a:p>
            <a:r>
              <a:rPr lang="cs-CZ" sz="4000" dirty="0"/>
              <a:t>__ __ T __ O,  L __ K __ , __ Y Ž __,   __ __ L __ N __ __,    __ L __ Š </a:t>
            </a:r>
          </a:p>
        </p:txBody>
      </p:sp>
    </p:spTree>
    <p:extLst>
      <p:ext uri="{BB962C8B-B14F-4D97-AF65-F5344CB8AC3E}">
        <p14:creationId xmlns:p14="http://schemas.microsoft.com/office/powerpoint/2010/main" val="271013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cs-CZ" sz="3600" dirty="0" smtClean="0"/>
              <a:t>Řešení:</a:t>
            </a:r>
            <a:endParaRPr lang="cs-CZ" sz="3600" dirty="0"/>
          </a:p>
        </p:txBody>
      </p:sp>
      <p:pic>
        <p:nvPicPr>
          <p:cNvPr id="3" name="obrázek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2120" y="332656"/>
            <a:ext cx="3124200" cy="537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Obdélník 3"/>
          <p:cNvSpPr/>
          <p:nvPr/>
        </p:nvSpPr>
        <p:spPr>
          <a:xfrm>
            <a:off x="467544" y="2141543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cs-CZ" sz="2400" dirty="0"/>
              <a:t>S LY Š ET,    MLÝN,    </a:t>
            </a:r>
            <a:r>
              <a:rPr lang="cs-CZ" sz="2400" dirty="0" smtClean="0"/>
              <a:t>BLÝSKAT    </a:t>
            </a:r>
            <a:r>
              <a:rPr lang="cs-CZ" sz="2400" dirty="0"/>
              <a:t>SE,   PO L Y KAT, </a:t>
            </a:r>
          </a:p>
          <a:p>
            <a:r>
              <a:rPr lang="cs-CZ" sz="2400" dirty="0"/>
              <a:t>PLYNOUT ,      PL Ý T V AT,     V Z L YKAT,     L Y S Ý,   </a:t>
            </a:r>
          </a:p>
          <a:p>
            <a:r>
              <a:rPr lang="cs-CZ" sz="2400" dirty="0"/>
              <a:t>LÝ T K O,  L Ý K O , L Y Ž E,   PE  L Y N ĚK,    P L Y Š </a:t>
            </a:r>
          </a:p>
        </p:txBody>
      </p:sp>
    </p:spTree>
    <p:extLst>
      <p:ext uri="{BB962C8B-B14F-4D97-AF65-F5344CB8AC3E}">
        <p14:creationId xmlns:p14="http://schemas.microsoft.com/office/powerpoint/2010/main" val="2679745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cs-CZ" sz="2000" dirty="0" smtClean="0"/>
              <a:t>Ilustrace </a:t>
            </a:r>
            <a:r>
              <a:rPr lang="cs-CZ" sz="2000" dirty="0" smtClean="0">
                <a:hlinkClick r:id="rId2"/>
              </a:rPr>
              <a:t>www.office.microsoft.com</a:t>
            </a:r>
            <a:endParaRPr lang="cs-CZ" sz="2000" dirty="0" smtClean="0"/>
          </a:p>
          <a:p>
            <a:r>
              <a:rPr lang="cs-CZ" sz="2000" dirty="0" smtClean="0"/>
              <a:t>Obrázky </a:t>
            </a:r>
            <a:r>
              <a:rPr lang="cs-CZ" sz="2000" dirty="0"/>
              <a:t>jsou použité ze zakoupeného CD PRVOUKA, rok.v.2011, </a:t>
            </a:r>
            <a:r>
              <a:rPr lang="cs-CZ" sz="2000" dirty="0" err="1"/>
              <a:t>Mediadida</a:t>
            </a:r>
            <a:r>
              <a:rPr lang="cs-CZ" sz="2000" dirty="0"/>
              <a:t> s.r.o. - společností je udělen písemný souhlas s využitím do projektu OPVK</a:t>
            </a:r>
          </a:p>
          <a:p>
            <a:pPr eaLnBrk="1" hangingPunct="1"/>
            <a:endParaRPr lang="cs-CZ" sz="2000" dirty="0" smtClean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cs-CZ" dirty="0" smtClean="0"/>
              <a:t>POUŽITÉ ZDROJE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061088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dirty="0" smtClean="0"/>
              <a:t>Anotace:</a:t>
            </a:r>
            <a:endParaRPr lang="cs-CZ" dirty="0"/>
          </a:p>
        </p:txBody>
      </p:sp>
      <p:sp>
        <p:nvSpPr>
          <p:cNvPr id="5" name="Zástupný symbol pro obsah 2"/>
          <p:cNvSpPr>
            <a:spLocks noGrp="1"/>
          </p:cNvSpPr>
          <p:nvPr>
            <p:ph idx="1"/>
          </p:nvPr>
        </p:nvSpPr>
        <p:spPr>
          <a:xfrm>
            <a:off x="251520" y="1124744"/>
            <a:ext cx="8686800" cy="5832648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lnSpc>
                <a:spcPct val="110000"/>
              </a:lnSpc>
              <a:spcBef>
                <a:spcPts val="0"/>
              </a:spcBef>
            </a:pPr>
            <a:r>
              <a:rPr lang="cs-CZ" dirty="0" smtClean="0"/>
              <a:t>Materiál je určený pro žáky 4. ročníku, předmět </a:t>
            </a:r>
            <a:r>
              <a:rPr lang="cs-CZ" dirty="0"/>
              <a:t>Č</a:t>
            </a:r>
            <a:r>
              <a:rPr lang="cs-CZ" dirty="0" smtClean="0"/>
              <a:t>eský jazyk – vyjmenovaná slova po L.</a:t>
            </a:r>
          </a:p>
          <a:p>
            <a:pPr marL="0" indent="0" eaLnBrk="1" hangingPunct="1">
              <a:lnSpc>
                <a:spcPct val="110000"/>
              </a:lnSpc>
              <a:spcBef>
                <a:spcPts val="0"/>
              </a:spcBef>
              <a:buNone/>
            </a:pPr>
            <a:endParaRPr lang="cs-CZ" dirty="0" smtClean="0"/>
          </a:p>
          <a:p>
            <a:pPr eaLnBrk="1" hangingPunct="1">
              <a:lnSpc>
                <a:spcPct val="110000"/>
              </a:lnSpc>
              <a:spcBef>
                <a:spcPts val="0"/>
              </a:spcBef>
            </a:pPr>
            <a:r>
              <a:rPr lang="cs-CZ" dirty="0" smtClean="0"/>
              <a:t>Jedná se o prezentaci na interaktivní tabuli.</a:t>
            </a:r>
          </a:p>
          <a:p>
            <a:pPr eaLnBrk="1" hangingPunct="1">
              <a:lnSpc>
                <a:spcPct val="110000"/>
              </a:lnSpc>
              <a:spcBef>
                <a:spcPts val="0"/>
              </a:spcBef>
            </a:pPr>
            <a:r>
              <a:rPr lang="cs-CZ" dirty="0" smtClean="0"/>
              <a:t>Prezentace je určena jako pomůcka při výkladu nového učiva.</a:t>
            </a:r>
          </a:p>
          <a:p>
            <a:pPr eaLnBrk="1" hangingPunct="1">
              <a:lnSpc>
                <a:spcPct val="110000"/>
              </a:lnSpc>
              <a:spcBef>
                <a:spcPts val="0"/>
              </a:spcBef>
            </a:pPr>
            <a:r>
              <a:rPr lang="cs-CZ" dirty="0" smtClean="0"/>
              <a:t>Na snímku 4 - 10 je výklad řady vyjmenovaných slov i se slovy příbuznými.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cs-CZ" dirty="0" smtClean="0"/>
              <a:t>Na snímku 11 žák hledá v </a:t>
            </a:r>
            <a:r>
              <a:rPr lang="cs-CZ" dirty="0" err="1" smtClean="0"/>
              <a:t>osmisměrce</a:t>
            </a:r>
            <a:r>
              <a:rPr lang="cs-CZ" dirty="0" smtClean="0"/>
              <a:t> slovy z řady vyjmenovaných slov </a:t>
            </a:r>
            <a:r>
              <a:rPr lang="cs-CZ" smtClean="0"/>
              <a:t>po </a:t>
            </a:r>
            <a:r>
              <a:rPr lang="cs-CZ" smtClean="0"/>
              <a:t>L. </a:t>
            </a:r>
            <a:r>
              <a:rPr lang="cs-CZ" dirty="0" smtClean="0"/>
              <a:t>Vyškrtává je pomocí pera v prezentaci </a:t>
            </a:r>
            <a:r>
              <a:rPr lang="cs-CZ" dirty="0" err="1" smtClean="0"/>
              <a:t>Powerpoint</a:t>
            </a:r>
            <a:r>
              <a:rPr lang="cs-CZ" dirty="0" smtClean="0"/>
              <a:t>.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cs-CZ" dirty="0" smtClean="0"/>
              <a:t>Na snímku 12 žák doplňuje vynechaná písmena v řadě vyjmenovaných slov, upevňuje si tak učivo.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cs-CZ" dirty="0" smtClean="0"/>
              <a:t>Na snímku 13 je řešení úloh.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cs-CZ" dirty="0" smtClean="0"/>
              <a:t>K prezentaci je možno využít pracovní list: 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endParaRPr lang="cs-CZ" dirty="0" smtClean="0"/>
          </a:p>
          <a:p>
            <a:pPr eaLnBrk="1" hangingPunct="1">
              <a:lnSpc>
                <a:spcPct val="110000"/>
              </a:lnSpc>
              <a:spcBef>
                <a:spcPts val="0"/>
              </a:spcBef>
            </a:pPr>
            <a:r>
              <a:rPr lang="cs-CZ" dirty="0" smtClean="0"/>
              <a:t>Pomůcky: interaktivní tabule, interaktivní pero.</a:t>
            </a:r>
          </a:p>
          <a:p>
            <a:pPr eaLnBrk="1" hangingPunct="1">
              <a:lnSpc>
                <a:spcPct val="110000"/>
              </a:lnSpc>
              <a:spcBef>
                <a:spcPts val="0"/>
              </a:spcBef>
            </a:pPr>
            <a:r>
              <a:rPr lang="cs-CZ" dirty="0" smtClean="0"/>
              <a:t>Materiál je určen k interaktivní výuce. </a:t>
            </a:r>
          </a:p>
        </p:txBody>
      </p:sp>
      <p:sp>
        <p:nvSpPr>
          <p:cNvPr id="6" name="Obdélník s odříznutým jedním rohem 5">
            <a:hlinkClick r:id="rId2" action="ppaction://hlinkfile"/>
          </p:cNvPr>
          <p:cNvSpPr/>
          <p:nvPr/>
        </p:nvSpPr>
        <p:spPr>
          <a:xfrm>
            <a:off x="6228184" y="5229200"/>
            <a:ext cx="864096" cy="936104"/>
          </a:xfrm>
          <a:prstGeom prst="snip1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1200" dirty="0" smtClean="0">
                <a:solidFill>
                  <a:schemeClr val="tx1"/>
                </a:solidFill>
              </a:rPr>
              <a:t>Odkaz na </a:t>
            </a:r>
            <a:r>
              <a:rPr lang="cs-CZ" sz="1200" dirty="0" err="1" smtClean="0">
                <a:solidFill>
                  <a:schemeClr val="tx1"/>
                </a:solidFill>
              </a:rPr>
              <a:t>prac.list</a:t>
            </a:r>
            <a:endParaRPr lang="cs-CZ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5948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Vyjmenovaná slova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cs-CZ" sz="15000" b="1" dirty="0"/>
              <a:t>L</a:t>
            </a:r>
          </a:p>
        </p:txBody>
      </p:sp>
    </p:spTree>
    <p:extLst>
      <p:ext uri="{BB962C8B-B14F-4D97-AF65-F5344CB8AC3E}">
        <p14:creationId xmlns:p14="http://schemas.microsoft.com/office/powerpoint/2010/main" val="189049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685800" y="2060848"/>
            <a:ext cx="3803904" cy="4797152"/>
          </a:xfrm>
        </p:spPr>
        <p:txBody>
          <a:bodyPr>
            <a:normAutofit lnSpcReduction="10000"/>
          </a:bodyPr>
          <a:lstStyle/>
          <a:p>
            <a:r>
              <a:rPr lang="cs-CZ" b="1" dirty="0" smtClean="0"/>
              <a:t> slýchat</a:t>
            </a:r>
          </a:p>
          <a:p>
            <a:r>
              <a:rPr lang="cs-CZ" b="1" dirty="0" smtClean="0"/>
              <a:t> nedoslýchavý</a:t>
            </a:r>
          </a:p>
          <a:p>
            <a:r>
              <a:rPr lang="cs-CZ" b="1" dirty="0" smtClean="0"/>
              <a:t> slyšitelný</a:t>
            </a:r>
          </a:p>
          <a:p>
            <a:r>
              <a:rPr lang="cs-CZ" b="1" dirty="0" smtClean="0"/>
              <a:t> </a:t>
            </a:r>
            <a:r>
              <a:rPr lang="cs-CZ" b="1" dirty="0"/>
              <a:t>neslýchaný, </a:t>
            </a:r>
            <a:endParaRPr lang="cs-CZ" b="1" dirty="0" smtClean="0"/>
          </a:p>
          <a:p>
            <a:r>
              <a:rPr lang="cs-CZ" b="1" dirty="0" smtClean="0"/>
              <a:t> uslyšet</a:t>
            </a:r>
            <a:endParaRPr lang="cs-CZ" b="1" dirty="0"/>
          </a:p>
          <a:p>
            <a:r>
              <a:rPr lang="cs-CZ" b="1" dirty="0" smtClean="0"/>
              <a:t> vyslyšet</a:t>
            </a:r>
          </a:p>
          <a:p>
            <a:r>
              <a:rPr lang="cs-CZ" b="1" dirty="0" smtClean="0"/>
              <a:t> poslyš</a:t>
            </a:r>
          </a:p>
          <a:p>
            <a:r>
              <a:rPr lang="cs-CZ" b="1" dirty="0" smtClean="0"/>
              <a:t> </a:t>
            </a:r>
            <a:r>
              <a:rPr lang="cs-CZ" b="1" dirty="0"/>
              <a:t>proslýchá </a:t>
            </a:r>
            <a:r>
              <a:rPr lang="cs-CZ" b="1" dirty="0" smtClean="0"/>
              <a:t>se</a:t>
            </a:r>
            <a:endParaRPr lang="cs-CZ" b="1" dirty="0"/>
          </a:p>
          <a:p>
            <a:r>
              <a:rPr lang="cs-CZ" b="1" dirty="0" smtClean="0"/>
              <a:t> slyšení</a:t>
            </a:r>
          </a:p>
          <a:p>
            <a:r>
              <a:rPr lang="cs-CZ" b="1" dirty="0" smtClean="0"/>
              <a:t> neslyšící</a:t>
            </a:r>
            <a:endParaRPr lang="cs-CZ" b="1" dirty="0"/>
          </a:p>
          <a:p>
            <a:r>
              <a:rPr lang="cs-CZ" b="1" dirty="0" smtClean="0"/>
              <a:t> </a:t>
            </a:r>
            <a:r>
              <a:rPr lang="cs-CZ" b="1" dirty="0"/>
              <a:t>neslyšně</a:t>
            </a:r>
            <a:endParaRPr lang="cs-CZ" dirty="0"/>
          </a:p>
          <a:p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cs-CZ" b="1" dirty="0" smtClean="0"/>
              <a:t>mlynář</a:t>
            </a:r>
          </a:p>
          <a:p>
            <a:r>
              <a:rPr lang="cs-CZ" b="1" dirty="0" smtClean="0"/>
              <a:t>mlýnice</a:t>
            </a:r>
          </a:p>
          <a:p>
            <a:r>
              <a:rPr lang="cs-CZ" b="1" dirty="0" smtClean="0"/>
              <a:t>mlýnek</a:t>
            </a:r>
          </a:p>
          <a:p>
            <a:r>
              <a:rPr lang="cs-CZ" b="1" dirty="0" smtClean="0"/>
              <a:t>mlynářský</a:t>
            </a:r>
            <a:endParaRPr lang="cs-CZ" dirty="0"/>
          </a:p>
          <a:p>
            <a:endParaRPr lang="cs-CZ" dirty="0"/>
          </a:p>
        </p:txBody>
      </p:sp>
      <p:sp>
        <p:nvSpPr>
          <p:cNvPr id="5" name="Zástupný symbol pro text 2"/>
          <p:cNvSpPr txBox="1">
            <a:spLocks/>
          </p:cNvSpPr>
          <p:nvPr/>
        </p:nvSpPr>
        <p:spPr>
          <a:xfrm>
            <a:off x="405029" y="492939"/>
            <a:ext cx="4040188" cy="980728"/>
          </a:xfrm>
          <a:prstGeom prst="rect">
            <a:avLst/>
          </a:prstGeom>
        </p:spPr>
        <p:txBody>
          <a:bodyPr anchor="ctr" anchorCtr="0">
            <a:normAutofit lnSpcReduction="10000"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sz="6000" dirty="0" smtClean="0"/>
              <a:t>SLYŠET</a:t>
            </a:r>
            <a:endParaRPr lang="cs-CZ" sz="6000" dirty="0"/>
          </a:p>
        </p:txBody>
      </p:sp>
      <p:sp>
        <p:nvSpPr>
          <p:cNvPr id="6" name="Zástupný symbol pro text 4"/>
          <p:cNvSpPr txBox="1">
            <a:spLocks/>
          </p:cNvSpPr>
          <p:nvPr/>
        </p:nvSpPr>
        <p:spPr>
          <a:xfrm>
            <a:off x="4644008" y="489489"/>
            <a:ext cx="4032448" cy="927794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sz="6000" dirty="0" smtClean="0"/>
              <a:t>MLÝN</a:t>
            </a:r>
            <a:endParaRPr lang="cs-CZ" sz="6000" dirty="0"/>
          </a:p>
        </p:txBody>
      </p:sp>
    </p:spTree>
    <p:extLst>
      <p:ext uri="{BB962C8B-B14F-4D97-AF65-F5344CB8AC3E}">
        <p14:creationId xmlns:p14="http://schemas.microsoft.com/office/powerpoint/2010/main" val="1056615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cs-CZ" b="1" dirty="0" smtClean="0"/>
              <a:t> blyštět se</a:t>
            </a:r>
          </a:p>
          <a:p>
            <a:r>
              <a:rPr lang="cs-CZ" b="1" dirty="0" smtClean="0"/>
              <a:t> </a:t>
            </a:r>
            <a:r>
              <a:rPr lang="cs-CZ" b="1" dirty="0"/>
              <a:t>blýsknout </a:t>
            </a:r>
            <a:r>
              <a:rPr lang="cs-CZ" b="1" dirty="0" smtClean="0"/>
              <a:t>se</a:t>
            </a:r>
          </a:p>
          <a:p>
            <a:r>
              <a:rPr lang="cs-CZ" b="1" dirty="0" smtClean="0"/>
              <a:t> </a:t>
            </a:r>
            <a:r>
              <a:rPr lang="cs-CZ" b="1" dirty="0"/>
              <a:t>zablýsknout </a:t>
            </a:r>
            <a:r>
              <a:rPr lang="cs-CZ" b="1" dirty="0" smtClean="0"/>
              <a:t>se</a:t>
            </a:r>
            <a:endParaRPr lang="cs-CZ" b="1" dirty="0"/>
          </a:p>
          <a:p>
            <a:r>
              <a:rPr lang="cs-CZ" b="1" dirty="0" smtClean="0"/>
              <a:t> blýskavice</a:t>
            </a:r>
            <a:endParaRPr lang="cs-CZ" b="1" dirty="0"/>
          </a:p>
          <a:p>
            <a:r>
              <a:rPr lang="cs-CZ" b="1" dirty="0" smtClean="0"/>
              <a:t> zablýskat</a:t>
            </a:r>
            <a:endParaRPr lang="cs-CZ" b="1" dirty="0"/>
          </a:p>
          <a:p>
            <a:r>
              <a:rPr lang="cs-CZ" b="1" dirty="0" smtClean="0"/>
              <a:t> blýskání</a:t>
            </a:r>
          </a:p>
          <a:p>
            <a:r>
              <a:rPr lang="cs-CZ" b="1" dirty="0" smtClean="0"/>
              <a:t> </a:t>
            </a:r>
            <a:r>
              <a:rPr lang="cs-CZ" b="1" dirty="0"/>
              <a:t>blyštivý</a:t>
            </a:r>
            <a:endParaRPr lang="cs-CZ" dirty="0"/>
          </a:p>
          <a:p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cs-CZ" b="1" dirty="0"/>
              <a:t> </a:t>
            </a:r>
            <a:r>
              <a:rPr lang="cs-CZ" b="1" dirty="0" smtClean="0"/>
              <a:t>zalykat</a:t>
            </a:r>
            <a:endParaRPr lang="cs-CZ" b="1" dirty="0"/>
          </a:p>
          <a:p>
            <a:r>
              <a:rPr lang="cs-CZ" b="1" dirty="0" smtClean="0"/>
              <a:t> spolykat</a:t>
            </a:r>
            <a:endParaRPr lang="cs-CZ" b="1" dirty="0"/>
          </a:p>
          <a:p>
            <a:r>
              <a:rPr lang="cs-CZ" b="1" dirty="0" smtClean="0"/>
              <a:t> polykání</a:t>
            </a:r>
          </a:p>
          <a:p>
            <a:r>
              <a:rPr lang="cs-CZ" b="1" dirty="0" smtClean="0"/>
              <a:t> </a:t>
            </a:r>
            <a:r>
              <a:rPr lang="cs-CZ" b="1" dirty="0"/>
              <a:t>polykač</a:t>
            </a:r>
            <a:endParaRPr lang="cs-CZ" dirty="0"/>
          </a:p>
          <a:p>
            <a:endParaRPr lang="cs-CZ" dirty="0"/>
          </a:p>
        </p:txBody>
      </p:sp>
      <p:sp>
        <p:nvSpPr>
          <p:cNvPr id="5" name="Zástupný symbol pro text 2"/>
          <p:cNvSpPr txBox="1">
            <a:spLocks/>
          </p:cNvSpPr>
          <p:nvPr/>
        </p:nvSpPr>
        <p:spPr>
          <a:xfrm>
            <a:off x="405029" y="492939"/>
            <a:ext cx="4040188" cy="980728"/>
          </a:xfrm>
          <a:prstGeom prst="rect">
            <a:avLst/>
          </a:prstGeom>
        </p:spPr>
        <p:txBody>
          <a:bodyPr anchor="ctr" anchorCtr="0">
            <a:normAutofit fontScale="85000" lnSpcReduction="10000"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sz="6000" dirty="0" smtClean="0"/>
              <a:t>BLÝSKAT SE</a:t>
            </a:r>
            <a:endParaRPr lang="cs-CZ" sz="6000" dirty="0"/>
          </a:p>
        </p:txBody>
      </p:sp>
      <p:sp>
        <p:nvSpPr>
          <p:cNvPr id="6" name="Zástupný symbol pro text 4"/>
          <p:cNvSpPr txBox="1">
            <a:spLocks/>
          </p:cNvSpPr>
          <p:nvPr/>
        </p:nvSpPr>
        <p:spPr>
          <a:xfrm>
            <a:off x="4644008" y="489489"/>
            <a:ext cx="4032448" cy="927794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sz="6000" dirty="0" smtClean="0"/>
              <a:t>POLYKAT</a:t>
            </a:r>
            <a:endParaRPr lang="cs-CZ" sz="6000" dirty="0"/>
          </a:p>
        </p:txBody>
      </p:sp>
    </p:spTree>
    <p:extLst>
      <p:ext uri="{BB962C8B-B14F-4D97-AF65-F5344CB8AC3E}">
        <p14:creationId xmlns:p14="http://schemas.microsoft.com/office/powerpoint/2010/main" val="1318111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405029" y="2060848"/>
            <a:ext cx="4084675" cy="4608512"/>
          </a:xfrm>
        </p:spPr>
        <p:txBody>
          <a:bodyPr>
            <a:normAutofit lnSpcReduction="10000"/>
          </a:bodyPr>
          <a:lstStyle/>
          <a:p>
            <a:r>
              <a:rPr lang="cs-CZ" b="1" dirty="0" smtClean="0"/>
              <a:t> plyn</a:t>
            </a:r>
          </a:p>
          <a:p>
            <a:r>
              <a:rPr lang="cs-CZ" b="1" dirty="0" smtClean="0"/>
              <a:t> plynoměr</a:t>
            </a:r>
          </a:p>
          <a:p>
            <a:r>
              <a:rPr lang="cs-CZ" b="1" dirty="0" smtClean="0"/>
              <a:t> plynojem</a:t>
            </a:r>
            <a:endParaRPr lang="cs-CZ" b="1" dirty="0"/>
          </a:p>
          <a:p>
            <a:r>
              <a:rPr lang="cs-CZ" b="1" dirty="0" smtClean="0"/>
              <a:t> plynárna</a:t>
            </a:r>
          </a:p>
          <a:p>
            <a:r>
              <a:rPr lang="cs-CZ" b="1" dirty="0" smtClean="0"/>
              <a:t> plynný</a:t>
            </a:r>
          </a:p>
          <a:p>
            <a:r>
              <a:rPr lang="cs-CZ" b="1" dirty="0" smtClean="0"/>
              <a:t> plynulý</a:t>
            </a:r>
          </a:p>
          <a:p>
            <a:r>
              <a:rPr lang="cs-CZ" b="1" dirty="0" smtClean="0"/>
              <a:t> </a:t>
            </a:r>
            <a:r>
              <a:rPr lang="cs-CZ" b="1" dirty="0"/>
              <a:t>vyplývat - z </a:t>
            </a:r>
            <a:r>
              <a:rPr lang="cs-CZ" b="1" dirty="0" smtClean="0"/>
              <a:t>něčeho</a:t>
            </a:r>
          </a:p>
          <a:p>
            <a:r>
              <a:rPr lang="cs-CZ" b="1" dirty="0" smtClean="0"/>
              <a:t> oplývat</a:t>
            </a:r>
          </a:p>
          <a:p>
            <a:r>
              <a:rPr lang="cs-CZ" b="1" dirty="0" smtClean="0"/>
              <a:t> uplynout</a:t>
            </a:r>
          </a:p>
          <a:p>
            <a:r>
              <a:rPr lang="cs-CZ" b="1" dirty="0" smtClean="0"/>
              <a:t> </a:t>
            </a:r>
            <a:r>
              <a:rPr lang="cs-CZ" b="1" dirty="0"/>
              <a:t>rozplynout, rozplývat </a:t>
            </a:r>
            <a:r>
              <a:rPr lang="cs-CZ" b="1" dirty="0" smtClean="0"/>
              <a:t>se</a:t>
            </a:r>
          </a:p>
          <a:p>
            <a:r>
              <a:rPr lang="cs-CZ" b="1" dirty="0" smtClean="0"/>
              <a:t> </a:t>
            </a:r>
            <a:r>
              <a:rPr lang="cs-CZ" b="1" dirty="0"/>
              <a:t>splynout, splývat</a:t>
            </a:r>
            <a:endParaRPr lang="cs-CZ" dirty="0"/>
          </a:p>
          <a:p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cs-CZ" b="1" dirty="0"/>
              <a:t>p</a:t>
            </a:r>
            <a:r>
              <a:rPr lang="cs-CZ" b="1" dirty="0" smtClean="0"/>
              <a:t>lýtvání</a:t>
            </a:r>
          </a:p>
          <a:p>
            <a:r>
              <a:rPr lang="cs-CZ" b="1" dirty="0"/>
              <a:t>v</a:t>
            </a:r>
            <a:r>
              <a:rPr lang="cs-CZ" b="1" dirty="0" smtClean="0"/>
              <a:t>yplýtvat</a:t>
            </a:r>
          </a:p>
          <a:p>
            <a:r>
              <a:rPr lang="cs-CZ" b="1" dirty="0" smtClean="0"/>
              <a:t>plýtvající</a:t>
            </a:r>
            <a:endParaRPr lang="cs-CZ" dirty="0"/>
          </a:p>
          <a:p>
            <a:endParaRPr lang="cs-CZ" dirty="0"/>
          </a:p>
        </p:txBody>
      </p:sp>
      <p:sp>
        <p:nvSpPr>
          <p:cNvPr id="5" name="Zástupný symbol pro text 2"/>
          <p:cNvSpPr txBox="1">
            <a:spLocks/>
          </p:cNvSpPr>
          <p:nvPr/>
        </p:nvSpPr>
        <p:spPr>
          <a:xfrm>
            <a:off x="405029" y="492939"/>
            <a:ext cx="4040188" cy="980728"/>
          </a:xfrm>
          <a:prstGeom prst="rect">
            <a:avLst/>
          </a:prstGeom>
        </p:spPr>
        <p:txBody>
          <a:bodyPr anchor="ctr" anchorCtr="0">
            <a:normAutofit lnSpcReduction="10000"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sz="6000" dirty="0" smtClean="0"/>
              <a:t>PLYNOUT</a:t>
            </a:r>
            <a:endParaRPr lang="cs-CZ" sz="6000" dirty="0"/>
          </a:p>
        </p:txBody>
      </p:sp>
      <p:sp>
        <p:nvSpPr>
          <p:cNvPr id="6" name="Zástupný symbol pro text 4"/>
          <p:cNvSpPr txBox="1">
            <a:spLocks/>
          </p:cNvSpPr>
          <p:nvPr/>
        </p:nvSpPr>
        <p:spPr>
          <a:xfrm>
            <a:off x="4644008" y="489489"/>
            <a:ext cx="4032448" cy="927794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sz="6000" dirty="0" smtClean="0"/>
              <a:t>PLÝTVAT</a:t>
            </a:r>
            <a:endParaRPr lang="cs-CZ" sz="6000" dirty="0"/>
          </a:p>
        </p:txBody>
      </p:sp>
    </p:spTree>
    <p:extLst>
      <p:ext uri="{BB962C8B-B14F-4D97-AF65-F5344CB8AC3E}">
        <p14:creationId xmlns:p14="http://schemas.microsoft.com/office/powerpoint/2010/main" val="1318111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cs-CZ" b="1" dirty="0" smtClean="0"/>
              <a:t>vzlykot,</a:t>
            </a:r>
          </a:p>
          <a:p>
            <a:r>
              <a:rPr lang="cs-CZ" b="1" dirty="0" smtClean="0"/>
              <a:t>vzlyk</a:t>
            </a:r>
          </a:p>
          <a:p>
            <a:r>
              <a:rPr lang="cs-CZ" b="1" smtClean="0"/>
              <a:t>vzlyknout</a:t>
            </a:r>
            <a:endParaRPr lang="cs-CZ" dirty="0"/>
          </a:p>
          <a:p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cs-CZ" b="1" dirty="0"/>
              <a:t> </a:t>
            </a:r>
            <a:r>
              <a:rPr lang="cs-CZ" b="1" dirty="0" smtClean="0"/>
              <a:t>lysina</a:t>
            </a:r>
          </a:p>
          <a:p>
            <a:r>
              <a:rPr lang="cs-CZ" b="1" dirty="0" smtClean="0"/>
              <a:t> olysalý</a:t>
            </a:r>
          </a:p>
          <a:p>
            <a:r>
              <a:rPr lang="cs-CZ" b="1" dirty="0" smtClean="0"/>
              <a:t> </a:t>
            </a:r>
            <a:r>
              <a:rPr lang="cs-CZ" b="1" dirty="0"/>
              <a:t>lyska - (pták</a:t>
            </a:r>
            <a:r>
              <a:rPr lang="cs-CZ" b="1" dirty="0" smtClean="0"/>
              <a:t>)</a:t>
            </a:r>
          </a:p>
          <a:p>
            <a:r>
              <a:rPr lang="cs-CZ" b="1" dirty="0" smtClean="0"/>
              <a:t> Lysá</a:t>
            </a:r>
            <a:endParaRPr lang="cs-CZ" b="1" dirty="0"/>
          </a:p>
          <a:p>
            <a:r>
              <a:rPr lang="cs-CZ" b="1" dirty="0" smtClean="0"/>
              <a:t> Lysolaje</a:t>
            </a:r>
          </a:p>
          <a:p>
            <a:r>
              <a:rPr lang="cs-CZ" b="1" dirty="0" smtClean="0"/>
              <a:t> </a:t>
            </a:r>
            <a:r>
              <a:rPr lang="cs-CZ" b="1" dirty="0"/>
              <a:t>Lysá </a:t>
            </a:r>
            <a:r>
              <a:rPr lang="cs-CZ" b="1" dirty="0" smtClean="0"/>
              <a:t>hora</a:t>
            </a:r>
          </a:p>
          <a:p>
            <a:r>
              <a:rPr lang="cs-CZ" b="1" dirty="0" smtClean="0"/>
              <a:t> </a:t>
            </a:r>
            <a:r>
              <a:rPr lang="cs-CZ" b="1" dirty="0"/>
              <a:t>Lysá nad Labem</a:t>
            </a:r>
            <a:endParaRPr lang="cs-CZ" dirty="0"/>
          </a:p>
          <a:p>
            <a:endParaRPr lang="cs-CZ" dirty="0"/>
          </a:p>
        </p:txBody>
      </p:sp>
      <p:sp>
        <p:nvSpPr>
          <p:cNvPr id="5" name="Zástupný symbol pro text 2"/>
          <p:cNvSpPr txBox="1">
            <a:spLocks/>
          </p:cNvSpPr>
          <p:nvPr/>
        </p:nvSpPr>
        <p:spPr>
          <a:xfrm>
            <a:off x="405029" y="492939"/>
            <a:ext cx="4040188" cy="980728"/>
          </a:xfrm>
          <a:prstGeom prst="rect">
            <a:avLst/>
          </a:prstGeom>
        </p:spPr>
        <p:txBody>
          <a:bodyPr anchor="ctr" anchorCtr="0">
            <a:normAutofit lnSpcReduction="10000"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sz="6000" dirty="0" smtClean="0"/>
              <a:t>VZLYKAT</a:t>
            </a:r>
            <a:endParaRPr lang="cs-CZ" sz="6000" dirty="0"/>
          </a:p>
        </p:txBody>
      </p:sp>
      <p:sp>
        <p:nvSpPr>
          <p:cNvPr id="6" name="Zástupný symbol pro text 4"/>
          <p:cNvSpPr txBox="1">
            <a:spLocks/>
          </p:cNvSpPr>
          <p:nvPr/>
        </p:nvSpPr>
        <p:spPr>
          <a:xfrm>
            <a:off x="4644008" y="489489"/>
            <a:ext cx="4032448" cy="927794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sz="6000" dirty="0" smtClean="0"/>
              <a:t>LYSÝ</a:t>
            </a:r>
            <a:endParaRPr lang="cs-CZ" sz="6000" dirty="0"/>
          </a:p>
        </p:txBody>
      </p:sp>
    </p:spTree>
    <p:extLst>
      <p:ext uri="{BB962C8B-B14F-4D97-AF65-F5344CB8AC3E}">
        <p14:creationId xmlns:p14="http://schemas.microsoft.com/office/powerpoint/2010/main" val="1318111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cs-CZ" b="1" dirty="0"/>
              <a:t>lýtkový</a:t>
            </a:r>
            <a:endParaRPr lang="cs-CZ" dirty="0"/>
          </a:p>
          <a:p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cs-CZ" b="1" dirty="0"/>
              <a:t> </a:t>
            </a:r>
            <a:r>
              <a:rPr lang="cs-CZ" b="1" dirty="0" smtClean="0"/>
              <a:t>lýkožrout</a:t>
            </a:r>
          </a:p>
          <a:p>
            <a:r>
              <a:rPr lang="cs-CZ" b="1" dirty="0" smtClean="0"/>
              <a:t> </a:t>
            </a:r>
            <a:r>
              <a:rPr lang="cs-CZ" b="1" dirty="0"/>
              <a:t>lýčený - (z lýka</a:t>
            </a:r>
            <a:r>
              <a:rPr lang="cs-CZ" b="1" dirty="0" smtClean="0"/>
              <a:t>)</a:t>
            </a:r>
          </a:p>
          <a:p>
            <a:r>
              <a:rPr lang="cs-CZ" b="1" dirty="0" smtClean="0"/>
              <a:t> lýčí</a:t>
            </a:r>
          </a:p>
          <a:p>
            <a:r>
              <a:rPr lang="cs-CZ" b="1" dirty="0" smtClean="0"/>
              <a:t> lýkovec</a:t>
            </a:r>
          </a:p>
          <a:p>
            <a:r>
              <a:rPr lang="cs-CZ" b="1" dirty="0" smtClean="0"/>
              <a:t> </a:t>
            </a:r>
            <a:r>
              <a:rPr lang="cs-CZ" b="1" dirty="0"/>
              <a:t>lýkový</a:t>
            </a:r>
            <a:endParaRPr lang="cs-CZ" dirty="0"/>
          </a:p>
          <a:p>
            <a:endParaRPr lang="cs-CZ" dirty="0"/>
          </a:p>
        </p:txBody>
      </p:sp>
      <p:sp>
        <p:nvSpPr>
          <p:cNvPr id="5" name="Zástupný symbol pro text 2"/>
          <p:cNvSpPr txBox="1">
            <a:spLocks/>
          </p:cNvSpPr>
          <p:nvPr/>
        </p:nvSpPr>
        <p:spPr>
          <a:xfrm>
            <a:off x="405029" y="492939"/>
            <a:ext cx="4040188" cy="980728"/>
          </a:xfrm>
          <a:prstGeom prst="rect">
            <a:avLst/>
          </a:prstGeom>
        </p:spPr>
        <p:txBody>
          <a:bodyPr anchor="ctr" anchorCtr="0">
            <a:normAutofit lnSpcReduction="10000"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sz="6000" dirty="0" smtClean="0"/>
              <a:t>LÝTKO</a:t>
            </a:r>
            <a:endParaRPr lang="cs-CZ" sz="6000" dirty="0"/>
          </a:p>
        </p:txBody>
      </p:sp>
      <p:sp>
        <p:nvSpPr>
          <p:cNvPr id="6" name="Zástupný symbol pro text 4"/>
          <p:cNvSpPr txBox="1">
            <a:spLocks/>
          </p:cNvSpPr>
          <p:nvPr/>
        </p:nvSpPr>
        <p:spPr>
          <a:xfrm>
            <a:off x="4644008" y="489489"/>
            <a:ext cx="4032448" cy="927794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sz="6000" dirty="0" smtClean="0"/>
              <a:t>LÝKO</a:t>
            </a:r>
            <a:endParaRPr lang="cs-CZ" sz="6000" dirty="0"/>
          </a:p>
        </p:txBody>
      </p:sp>
    </p:spTree>
    <p:extLst>
      <p:ext uri="{BB962C8B-B14F-4D97-AF65-F5344CB8AC3E}">
        <p14:creationId xmlns:p14="http://schemas.microsoft.com/office/powerpoint/2010/main" val="1318111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cs-CZ" b="1" dirty="0"/>
              <a:t> </a:t>
            </a:r>
            <a:r>
              <a:rPr lang="cs-CZ" b="1" dirty="0" smtClean="0"/>
              <a:t>lyžovat</a:t>
            </a:r>
            <a:endParaRPr lang="cs-CZ" b="1" dirty="0"/>
          </a:p>
          <a:p>
            <a:r>
              <a:rPr lang="cs-CZ" b="1" dirty="0" smtClean="0"/>
              <a:t> lyžař</a:t>
            </a:r>
          </a:p>
          <a:p>
            <a:r>
              <a:rPr lang="cs-CZ" b="1" dirty="0" smtClean="0"/>
              <a:t> </a:t>
            </a:r>
            <a:r>
              <a:rPr lang="cs-CZ" b="1" dirty="0"/>
              <a:t>zalyžovat </a:t>
            </a:r>
            <a:r>
              <a:rPr lang="cs-CZ" b="1" dirty="0" smtClean="0"/>
              <a:t>si</a:t>
            </a:r>
          </a:p>
          <a:p>
            <a:r>
              <a:rPr lang="cs-CZ" b="1" dirty="0" smtClean="0"/>
              <a:t> </a:t>
            </a:r>
            <a:r>
              <a:rPr lang="cs-CZ" b="1" dirty="0"/>
              <a:t>lyžáky</a:t>
            </a:r>
            <a:endParaRPr lang="cs-CZ" dirty="0"/>
          </a:p>
          <a:p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cs-CZ" b="1" dirty="0"/>
              <a:t>pelyňkový</a:t>
            </a:r>
            <a:endParaRPr lang="cs-CZ" dirty="0"/>
          </a:p>
          <a:p>
            <a:endParaRPr lang="cs-CZ" dirty="0"/>
          </a:p>
        </p:txBody>
      </p:sp>
      <p:sp>
        <p:nvSpPr>
          <p:cNvPr id="5" name="Zástupný symbol pro text 2"/>
          <p:cNvSpPr txBox="1">
            <a:spLocks/>
          </p:cNvSpPr>
          <p:nvPr/>
        </p:nvSpPr>
        <p:spPr>
          <a:xfrm>
            <a:off x="405029" y="492939"/>
            <a:ext cx="4040188" cy="980728"/>
          </a:xfrm>
          <a:prstGeom prst="rect">
            <a:avLst/>
          </a:prstGeom>
        </p:spPr>
        <p:txBody>
          <a:bodyPr anchor="ctr" anchorCtr="0">
            <a:normAutofit lnSpcReduction="10000"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sz="6000" dirty="0" smtClean="0"/>
              <a:t>LYŽE</a:t>
            </a:r>
            <a:endParaRPr lang="cs-CZ" sz="6000" dirty="0"/>
          </a:p>
        </p:txBody>
      </p:sp>
      <p:sp>
        <p:nvSpPr>
          <p:cNvPr id="6" name="Zástupný symbol pro text 4"/>
          <p:cNvSpPr txBox="1">
            <a:spLocks/>
          </p:cNvSpPr>
          <p:nvPr/>
        </p:nvSpPr>
        <p:spPr>
          <a:xfrm>
            <a:off x="4644008" y="489489"/>
            <a:ext cx="4032448" cy="927794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sz="6000" dirty="0" smtClean="0"/>
              <a:t>PELYNĚK</a:t>
            </a:r>
            <a:endParaRPr lang="cs-CZ" sz="6000" dirty="0"/>
          </a:p>
        </p:txBody>
      </p:sp>
    </p:spTree>
    <p:extLst>
      <p:ext uri="{BB962C8B-B14F-4D97-AF65-F5344CB8AC3E}">
        <p14:creationId xmlns:p14="http://schemas.microsoft.com/office/powerpoint/2010/main" val="1318111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vrdý obal">
  <a:themeElements>
    <a:clrScheme name="Došky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Tvrdý obal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Tvrdý obal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33</TotalTime>
  <Words>455</Words>
  <Application>Microsoft Office PowerPoint</Application>
  <PresentationFormat>Předvádění na obrazovce (4:3)</PresentationFormat>
  <Paragraphs>116</Paragraphs>
  <Slides>14</Slides>
  <Notes>0</Notes>
  <HiddenSlides>3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14</vt:i4>
      </vt:variant>
    </vt:vector>
  </HeadingPairs>
  <TitlesOfParts>
    <vt:vector size="15" baseType="lpstr">
      <vt:lpstr>Tvrdý obal</vt:lpstr>
      <vt:lpstr>Prezentace aplikace PowerPoint</vt:lpstr>
      <vt:lpstr>Anotace:</vt:lpstr>
      <vt:lpstr>Vyjmenovaná slova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Řešení:</vt:lpstr>
      <vt:lpstr>POUŽITÉ ZDROJE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</dc:title>
  <dc:creator>ucitel</dc:creator>
  <cp:lastModifiedBy>jaja</cp:lastModifiedBy>
  <cp:revision>15</cp:revision>
  <dcterms:created xsi:type="dcterms:W3CDTF">2011-09-15T08:09:29Z</dcterms:created>
  <dcterms:modified xsi:type="dcterms:W3CDTF">2013-07-29T12:13:15Z</dcterms:modified>
</cp:coreProperties>
</file>